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CB30FBFE-E6C3-49F7-B27E-7F74A6816699}" type="datetimeFigureOut">
              <a:rPr lang="en-US" smtClean="0"/>
              <a:t>7/21/2013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047C3F4E-F950-4A6F-A478-42654582635A}" type="slidenum">
              <a:rPr lang="en-US" smtClean="0"/>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30FBFE-E6C3-49F7-B27E-7F74A6816699}" type="datetimeFigureOut">
              <a:rPr lang="en-US" smtClean="0"/>
              <a:t>7/21/2013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7C3F4E-F950-4A6F-A478-42654582635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30FBFE-E6C3-49F7-B27E-7F74A6816699}" type="datetimeFigureOut">
              <a:rPr lang="en-US" smtClean="0"/>
              <a:t>7/21/2013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7C3F4E-F950-4A6F-A478-42654582635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CB30FBFE-E6C3-49F7-B27E-7F74A6816699}" type="datetimeFigureOut">
              <a:rPr lang="en-US" smtClean="0"/>
              <a:t>7/21/2013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7C3F4E-F950-4A6F-A478-42654582635A}" type="slidenum">
              <a:rPr lang="en-US" smtClean="0"/>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CB30FBFE-E6C3-49F7-B27E-7F74A6816699}" type="datetimeFigureOut">
              <a:rPr lang="en-US" smtClean="0"/>
              <a:t>7/21/2013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7C3F4E-F950-4A6F-A478-42654582635A}" type="slidenum">
              <a:rPr lang="en-US" smtClean="0"/>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B30FBFE-E6C3-49F7-B27E-7F74A6816699}" type="datetimeFigureOut">
              <a:rPr lang="en-US" smtClean="0"/>
              <a:t>7/21/2013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7C3F4E-F950-4A6F-A478-42654582635A}" type="slidenum">
              <a:rPr lang="en-US" smtClean="0"/>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B30FBFE-E6C3-49F7-B27E-7F74A6816699}" type="datetimeFigureOut">
              <a:rPr lang="en-US" smtClean="0"/>
              <a:t>7/21/2013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7C3F4E-F950-4A6F-A478-42654582635A}" type="slidenum">
              <a:rPr lang="en-US" smtClean="0"/>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CB30FBFE-E6C3-49F7-B27E-7F74A6816699}" type="datetimeFigureOut">
              <a:rPr lang="en-US" smtClean="0"/>
              <a:t>7/21/2013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7C3F4E-F950-4A6F-A478-42654582635A}" type="slidenum">
              <a:rPr lang="en-US" smtClean="0"/>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0FBFE-E6C3-49F7-B27E-7F74A6816699}" type="datetimeFigureOut">
              <a:rPr lang="en-US" smtClean="0"/>
              <a:t>7/21/2013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7C3F4E-F950-4A6F-A478-42654582635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CB30FBFE-E6C3-49F7-B27E-7F74A6816699}" type="datetimeFigureOut">
              <a:rPr lang="en-US" smtClean="0"/>
              <a:t>7/21/2013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7C3F4E-F950-4A6F-A478-42654582635A}" type="slidenum">
              <a:rPr lang="en-US" smtClean="0"/>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B30FBFE-E6C3-49F7-B27E-7F74A6816699}" type="datetimeFigureOut">
              <a:rPr lang="en-US" smtClean="0"/>
              <a:t>7/21/2013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7C3F4E-F950-4A6F-A478-42654582635A}" type="slidenum">
              <a:rPr lang="en-US" smtClean="0"/>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CB30FBFE-E6C3-49F7-B27E-7F74A6816699}" type="datetimeFigureOut">
              <a:rPr lang="en-US" smtClean="0"/>
              <a:t>7/21/2013</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047C3F4E-F950-4A6F-A478-42654582635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Review PowerPoint for Civics Eight Summer School, 2013</a:t>
            </a:r>
            <a:endParaRPr lang="en-US" dirty="0"/>
          </a:p>
        </p:txBody>
      </p:sp>
      <p:sp>
        <p:nvSpPr>
          <p:cNvPr id="2" name="Title 1"/>
          <p:cNvSpPr>
            <a:spLocks noGrp="1"/>
          </p:cNvSpPr>
          <p:nvPr>
            <p:ph type="title"/>
          </p:nvPr>
        </p:nvSpPr>
        <p:spPr/>
        <p:txBody>
          <a:bodyPr>
            <a:normAutofit fontScale="90000"/>
          </a:bodyPr>
          <a:lstStyle/>
          <a:p>
            <a:r>
              <a:rPr lang="en-US" dirty="0" smtClean="0"/>
              <a:t>Rights and responsibilities of citizens in the United States of America</a:t>
            </a:r>
            <a:endParaRPr lang="en-US" dirty="0"/>
          </a:p>
        </p:txBody>
      </p:sp>
    </p:spTree>
    <p:extLst>
      <p:ext uri="{BB962C8B-B14F-4D97-AF65-F5344CB8AC3E}">
        <p14:creationId xmlns:p14="http://schemas.microsoft.com/office/powerpoint/2010/main" val="3811323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t>
            </a:r>
            <a:r>
              <a:rPr lang="en-US" u="sng" dirty="0" smtClean="0"/>
              <a:t>Representative Government</a:t>
            </a:r>
            <a:endParaRPr lang="en-US" u="sng"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524000" y="1447800"/>
            <a:ext cx="6324600" cy="5099209"/>
          </a:xfrm>
        </p:spPr>
      </p:pic>
    </p:spTree>
    <p:extLst>
      <p:ext uri="{BB962C8B-B14F-4D97-AF65-F5344CB8AC3E}">
        <p14:creationId xmlns:p14="http://schemas.microsoft.com/office/powerpoint/2010/main" val="773723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a:t>
            </a:r>
            <a:r>
              <a:rPr lang="en-US" u="sng" dirty="0" smtClean="0"/>
              <a:t>Limited Government</a:t>
            </a:r>
            <a:endParaRPr lang="en-US" u="sng" dirty="0"/>
          </a:p>
        </p:txBody>
      </p:sp>
      <p:sp>
        <p:nvSpPr>
          <p:cNvPr id="3" name="Content Placeholder 2"/>
          <p:cNvSpPr>
            <a:spLocks noGrp="1"/>
          </p:cNvSpPr>
          <p:nvPr>
            <p:ph sz="quarter" idx="13"/>
          </p:nvPr>
        </p:nvSpPr>
        <p:spPr/>
        <p:txBody>
          <a:bodyPr/>
          <a:lstStyle/>
          <a:p>
            <a:endParaRPr lang="en-US" dirty="0" smtClean="0"/>
          </a:p>
          <a:p>
            <a:r>
              <a:rPr lang="en-US" dirty="0" smtClean="0"/>
              <a:t>The government is not all powerful; it is restricted by either a constitution or because the people have not granted it the power to influence certain affairs.</a:t>
            </a:r>
          </a:p>
          <a:p>
            <a:endParaRPr lang="en-US" dirty="0"/>
          </a:p>
          <a:p>
            <a:r>
              <a:rPr lang="en-US" dirty="0" smtClean="0"/>
              <a:t>For example, the power to tax is limited.  </a:t>
            </a:r>
          </a:p>
          <a:p>
            <a:endParaRPr lang="en-US" dirty="0"/>
          </a:p>
          <a:p>
            <a:r>
              <a:rPr lang="en-US" dirty="0" smtClean="0"/>
              <a:t>For example, the national government does not control real estate prices.</a:t>
            </a:r>
            <a:endParaRPr lang="en-US" dirty="0"/>
          </a:p>
        </p:txBody>
      </p:sp>
    </p:spTree>
    <p:extLst>
      <p:ext uri="{BB962C8B-B14F-4D97-AF65-F5344CB8AC3E}">
        <p14:creationId xmlns:p14="http://schemas.microsoft.com/office/powerpoint/2010/main" val="1763696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Rule of Law</a:t>
            </a:r>
            <a:endParaRPr lang="en-US" dirty="0"/>
          </a:p>
        </p:txBody>
      </p:sp>
      <p:sp>
        <p:nvSpPr>
          <p:cNvPr id="3" name="Content Placeholder 2"/>
          <p:cNvSpPr>
            <a:spLocks noGrp="1"/>
          </p:cNvSpPr>
          <p:nvPr>
            <p:ph sz="quarter" idx="13"/>
          </p:nvPr>
        </p:nvSpPr>
        <p:spPr/>
        <p:txBody>
          <a:bodyPr/>
          <a:lstStyle/>
          <a:p>
            <a:pPr marL="0" indent="0">
              <a:buNone/>
            </a:pPr>
            <a:endParaRPr lang="en-US" dirty="0"/>
          </a:p>
          <a:p>
            <a:pPr marL="0" indent="0">
              <a:buNone/>
            </a:pPr>
            <a:r>
              <a:rPr lang="en-US" dirty="0" smtClean="0"/>
              <a:t>In order for laws to work, everyone – from the lowest, poorest citizen to the President of the United States – must be subject to all of the same laws.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667000"/>
            <a:ext cx="3702050" cy="3553402"/>
          </a:xfrm>
          <a:prstGeom prst="rect">
            <a:avLst/>
          </a:prstGeom>
        </p:spPr>
      </p:pic>
    </p:spTree>
    <p:extLst>
      <p:ext uri="{BB962C8B-B14F-4D97-AF65-F5344CB8AC3E}">
        <p14:creationId xmlns:p14="http://schemas.microsoft.com/office/powerpoint/2010/main" val="1970057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b="1" i="1" dirty="0" smtClean="0"/>
              <a:t>Section Three</a:t>
            </a:r>
            <a:r>
              <a:rPr lang="en-US" dirty="0" smtClean="0"/>
              <a:t>.</a:t>
            </a:r>
            <a:endParaRPr lang="en-US" dirty="0"/>
          </a:p>
        </p:txBody>
      </p:sp>
      <p:sp>
        <p:nvSpPr>
          <p:cNvPr id="4" name="Title 3"/>
          <p:cNvSpPr>
            <a:spLocks noGrp="1"/>
          </p:cNvSpPr>
          <p:nvPr>
            <p:ph type="title"/>
          </p:nvPr>
        </p:nvSpPr>
        <p:spPr/>
        <p:txBody>
          <a:bodyPr/>
          <a:lstStyle/>
          <a:p>
            <a:r>
              <a:rPr lang="en-US" dirty="0" smtClean="0"/>
              <a:t>Rights and duties of citizens of the United States</a:t>
            </a:r>
            <a:endParaRPr lang="en-US" dirty="0"/>
          </a:p>
        </p:txBody>
      </p:sp>
    </p:spTree>
    <p:extLst>
      <p:ext uri="{BB962C8B-B14F-4D97-AF65-F5344CB8AC3E}">
        <p14:creationId xmlns:p14="http://schemas.microsoft.com/office/powerpoint/2010/main" val="2129397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u="sng" dirty="0" smtClean="0"/>
              <a:t>Rights and Duties of American Citizens</a:t>
            </a:r>
            <a:endParaRPr lang="en-US" b="1" u="sng" dirty="0"/>
          </a:p>
        </p:txBody>
      </p:sp>
      <p:sp>
        <p:nvSpPr>
          <p:cNvPr id="6" name="Content Placeholder 5"/>
          <p:cNvSpPr>
            <a:spLocks noGrp="1"/>
          </p:cNvSpPr>
          <p:nvPr>
            <p:ph sz="quarter" idx="13"/>
          </p:nvPr>
        </p:nvSpPr>
        <p:spPr/>
        <p:txBody>
          <a:bodyPr/>
          <a:lstStyle/>
          <a:p>
            <a:pPr marL="342900" indent="-342900"/>
            <a:r>
              <a:rPr lang="en-US" dirty="0" smtClean="0"/>
              <a:t>The Right to a Fair Trial.</a:t>
            </a:r>
          </a:p>
          <a:p>
            <a:pPr marL="342900" indent="-342900"/>
            <a:endParaRPr lang="en-US" dirty="0"/>
          </a:p>
          <a:p>
            <a:pPr marL="342900" indent="-342900"/>
            <a:r>
              <a:rPr lang="en-US" dirty="0" smtClean="0"/>
              <a:t>The Right to Vote. </a:t>
            </a:r>
          </a:p>
          <a:p>
            <a:pPr marL="342900" indent="-342900"/>
            <a:endParaRPr lang="en-US" dirty="0"/>
          </a:p>
          <a:p>
            <a:pPr marL="342900" indent="-342900"/>
            <a:r>
              <a:rPr lang="en-US" dirty="0" smtClean="0"/>
              <a:t>The Right to Hold Office.</a:t>
            </a:r>
          </a:p>
          <a:p>
            <a:pPr marL="342900" indent="-342900"/>
            <a:endParaRPr lang="en-US" dirty="0"/>
          </a:p>
          <a:p>
            <a:pPr marL="342900" indent="-342900"/>
            <a:r>
              <a:rPr lang="en-US" dirty="0" smtClean="0"/>
              <a:t>The Right to Free Speech.</a:t>
            </a:r>
          </a:p>
          <a:p>
            <a:pPr marL="342900" indent="-342900"/>
            <a:endParaRPr lang="en-US" dirty="0"/>
          </a:p>
          <a:p>
            <a:pPr marL="342900" indent="-342900"/>
            <a:r>
              <a:rPr lang="en-US" dirty="0" smtClean="0"/>
              <a:t>Freedom of the Press </a:t>
            </a:r>
          </a:p>
          <a:p>
            <a:pPr marL="342900" indent="-342900"/>
            <a:endParaRPr lang="en-US" dirty="0"/>
          </a:p>
          <a:p>
            <a:pPr marL="342900" indent="-342900"/>
            <a:r>
              <a:rPr lang="en-US" dirty="0" smtClean="0"/>
              <a:t>Freedom of Worship, or Religion</a:t>
            </a:r>
          </a:p>
          <a:p>
            <a:pPr marL="342900" indent="-342900"/>
            <a:endParaRPr lang="en-US" dirty="0"/>
          </a:p>
          <a:p>
            <a:pPr marL="342900" indent="-342900"/>
            <a:endParaRPr lang="en-US" dirty="0"/>
          </a:p>
        </p:txBody>
      </p:sp>
      <p:sp>
        <p:nvSpPr>
          <p:cNvPr id="7" name="Content Placeholder 6"/>
          <p:cNvSpPr>
            <a:spLocks noGrp="1"/>
          </p:cNvSpPr>
          <p:nvPr>
            <p:ph sz="quarter" idx="14"/>
          </p:nvPr>
        </p:nvSpPr>
        <p:spPr/>
        <p:txBody>
          <a:bodyPr/>
          <a:lstStyle/>
          <a:p>
            <a:r>
              <a:rPr lang="en-US" dirty="0" smtClean="0"/>
              <a:t>Attending School.</a:t>
            </a:r>
          </a:p>
          <a:p>
            <a:endParaRPr lang="en-US" dirty="0"/>
          </a:p>
          <a:p>
            <a:r>
              <a:rPr lang="en-US" dirty="0" smtClean="0"/>
              <a:t>Jury Duty.</a:t>
            </a:r>
          </a:p>
          <a:p>
            <a:endParaRPr lang="en-US" dirty="0"/>
          </a:p>
          <a:p>
            <a:r>
              <a:rPr lang="en-US" dirty="0" smtClean="0"/>
              <a:t>Obey the Laws.</a:t>
            </a:r>
          </a:p>
          <a:p>
            <a:endParaRPr lang="en-US" dirty="0"/>
          </a:p>
          <a:p>
            <a:r>
              <a:rPr lang="en-US" dirty="0" smtClean="0"/>
              <a:t>Pay Your Taxes.</a:t>
            </a:r>
          </a:p>
          <a:p>
            <a:endParaRPr lang="en-US" dirty="0"/>
          </a:p>
          <a:p>
            <a:r>
              <a:rPr lang="en-US" dirty="0" smtClean="0"/>
              <a:t>Defend the Nation.</a:t>
            </a:r>
            <a:endParaRPr lang="en-US" dirty="0"/>
          </a:p>
        </p:txBody>
      </p:sp>
      <p:sp>
        <p:nvSpPr>
          <p:cNvPr id="5" name="Text Placeholder 4"/>
          <p:cNvSpPr>
            <a:spLocks noGrp="1"/>
          </p:cNvSpPr>
          <p:nvPr>
            <p:ph type="body" sz="half" idx="2"/>
          </p:nvPr>
        </p:nvSpPr>
        <p:spPr/>
        <p:txBody>
          <a:bodyPr/>
          <a:lstStyle/>
          <a:p>
            <a:r>
              <a:rPr lang="en-US" b="1" u="sng" dirty="0" smtClean="0"/>
              <a:t>Rights of Citizens</a:t>
            </a:r>
            <a:r>
              <a:rPr lang="en-US" dirty="0" smtClean="0"/>
              <a:t>	</a:t>
            </a:r>
            <a:endParaRPr lang="en-US" dirty="0"/>
          </a:p>
        </p:txBody>
      </p:sp>
      <p:sp>
        <p:nvSpPr>
          <p:cNvPr id="8" name="Text Placeholder 7"/>
          <p:cNvSpPr>
            <a:spLocks noGrp="1"/>
          </p:cNvSpPr>
          <p:nvPr>
            <p:ph type="body" sz="half" idx="15"/>
          </p:nvPr>
        </p:nvSpPr>
        <p:spPr/>
        <p:txBody>
          <a:bodyPr/>
          <a:lstStyle/>
          <a:p>
            <a:r>
              <a:rPr lang="en-US" b="1" u="sng" dirty="0" smtClean="0"/>
              <a:t>Duties of Citizens</a:t>
            </a:r>
            <a:endParaRPr lang="en-US" b="1" u="sng" dirty="0"/>
          </a:p>
        </p:txBody>
      </p:sp>
    </p:spTree>
    <p:extLst>
      <p:ext uri="{BB962C8B-B14F-4D97-AF65-F5344CB8AC3E}">
        <p14:creationId xmlns:p14="http://schemas.microsoft.com/office/powerpoint/2010/main" val="2433584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(4) ways to become a United States citizen.</a:t>
            </a:r>
            <a:endParaRPr lang="en-US" dirty="0"/>
          </a:p>
        </p:txBody>
      </p:sp>
      <p:sp>
        <p:nvSpPr>
          <p:cNvPr id="3" name="Content Placeholder 2"/>
          <p:cNvSpPr>
            <a:spLocks noGrp="1"/>
          </p:cNvSpPr>
          <p:nvPr>
            <p:ph sz="quarter" idx="14"/>
          </p:nvPr>
        </p:nvSpPr>
        <p:spPr/>
        <p:txBody>
          <a:bodyPr/>
          <a:lstStyle/>
          <a:p>
            <a:pPr marL="454914" indent="-457200">
              <a:buFont typeface="+mj-lt"/>
              <a:buAutoNum type="arabicPeriod"/>
            </a:pPr>
            <a:r>
              <a:rPr lang="en-US" dirty="0" smtClean="0"/>
              <a:t>You were born in the United States or in one of its territories.  This is true even if your parents are not citizens of the United  States.  (Would people come to the United States to have their children become citizens?  Is that OK?  Why or why not?) </a:t>
            </a:r>
          </a:p>
          <a:p>
            <a:pPr marL="454914" indent="-457200">
              <a:buFont typeface="+mj-lt"/>
              <a:buAutoNum type="arabicPeriod"/>
            </a:pPr>
            <a:r>
              <a:rPr lang="en-US" dirty="0" smtClean="0"/>
              <a:t>At least one of your parents was a citizen of the United States at the time that you were born.</a:t>
            </a:r>
          </a:p>
          <a:p>
            <a:pPr marL="454914" indent="-457200">
              <a:buFont typeface="+mj-lt"/>
              <a:buAutoNum type="arabicPeriod"/>
            </a:pPr>
            <a:r>
              <a:rPr lang="en-US" dirty="0" smtClean="0"/>
              <a:t>You have been naturalized and succeeded in completing the process used to gain citizenship.</a:t>
            </a:r>
          </a:p>
          <a:p>
            <a:pPr marL="454914" indent="-457200">
              <a:buFont typeface="+mj-lt"/>
              <a:buAutoNum type="arabicPeriod"/>
            </a:pPr>
            <a:r>
              <a:rPr lang="en-US" dirty="0" smtClean="0"/>
              <a:t>Your parents were naturalized as citizens and you were less than eighteen (18) years of age. </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600200"/>
            <a:ext cx="3171825" cy="4762500"/>
          </a:xfrm>
          <a:prstGeom prst="rect">
            <a:avLst/>
          </a:prstGeom>
        </p:spPr>
      </p:pic>
    </p:spTree>
    <p:extLst>
      <p:ext uri="{BB962C8B-B14F-4D97-AF65-F5344CB8AC3E}">
        <p14:creationId xmlns:p14="http://schemas.microsoft.com/office/powerpoint/2010/main" val="317287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Requirements of the Naturalization Process</a:t>
            </a:r>
            <a:endParaRPr lang="en-US" u="sng" dirty="0"/>
          </a:p>
        </p:txBody>
      </p:sp>
      <p:sp>
        <p:nvSpPr>
          <p:cNvPr id="6" name="Content Placeholder 5"/>
          <p:cNvSpPr>
            <a:spLocks noGrp="1"/>
          </p:cNvSpPr>
          <p:nvPr>
            <p:ph sz="quarter" idx="13"/>
          </p:nvPr>
        </p:nvSpPr>
        <p:spPr/>
        <p:txBody>
          <a:bodyPr>
            <a:normAutofit fontScale="92500" lnSpcReduction="10000"/>
          </a:bodyPr>
          <a:lstStyle/>
          <a:p>
            <a:endParaRPr lang="en-US" dirty="0" smtClean="0"/>
          </a:p>
          <a:p>
            <a:r>
              <a:rPr lang="en-US" dirty="0" smtClean="0"/>
              <a:t>You must be eighteen (18) years or older.</a:t>
            </a:r>
          </a:p>
          <a:p>
            <a:endParaRPr lang="en-US" dirty="0"/>
          </a:p>
          <a:p>
            <a:r>
              <a:rPr lang="en-US" dirty="0" smtClean="0"/>
              <a:t>You must have had legal residence in the US for at least five years, and in you state of residence for at least three months.</a:t>
            </a:r>
          </a:p>
          <a:p>
            <a:endParaRPr lang="en-US" dirty="0"/>
          </a:p>
          <a:p>
            <a:r>
              <a:rPr lang="en-US" dirty="0" smtClean="0"/>
              <a:t>Good moral character – that is, you have not been arrested. </a:t>
            </a:r>
          </a:p>
          <a:p>
            <a:endParaRPr lang="en-US" dirty="0"/>
          </a:p>
          <a:p>
            <a:r>
              <a:rPr lang="en-US" dirty="0" smtClean="0"/>
              <a:t>Loyalty to the principles of the U.S. </a:t>
            </a:r>
            <a:r>
              <a:rPr lang="en-US" dirty="0" err="1" smtClean="0"/>
              <a:t>Consitution</a:t>
            </a:r>
            <a:r>
              <a:rPr lang="en-US" dirty="0" smtClean="0"/>
              <a:t>.</a:t>
            </a:r>
          </a:p>
          <a:p>
            <a:endParaRPr lang="en-US" dirty="0"/>
          </a:p>
          <a:p>
            <a:r>
              <a:rPr lang="en-US" dirty="0" smtClean="0"/>
              <a:t>You must be able to read, write, and speak the English language. </a:t>
            </a:r>
          </a:p>
          <a:p>
            <a:endParaRPr lang="en-US" dirty="0"/>
          </a:p>
          <a:p>
            <a:r>
              <a:rPr lang="en-US" dirty="0" smtClean="0"/>
              <a:t>Knowledge of the history of and the form of government in the United States of America.</a:t>
            </a:r>
          </a:p>
          <a:p>
            <a:pPr marL="0" indent="0">
              <a:buNone/>
            </a:pPr>
            <a:endParaRPr lang="en-US" dirty="0"/>
          </a:p>
        </p:txBody>
      </p:sp>
    </p:spTree>
    <p:extLst>
      <p:ext uri="{BB962C8B-B14F-4D97-AF65-F5344CB8AC3E}">
        <p14:creationId xmlns:p14="http://schemas.microsoft.com/office/powerpoint/2010/main" val="2986652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6224" y="228601"/>
            <a:ext cx="2834640" cy="990600"/>
          </a:xfrm>
        </p:spPr>
        <p:txBody>
          <a:bodyPr/>
          <a:lstStyle/>
          <a:p>
            <a:r>
              <a:rPr lang="en-US" dirty="0" smtClean="0"/>
              <a:t>Swearing an Oath of Loyalty to the USA</a:t>
            </a:r>
            <a:endParaRPr lang="en-US" dirty="0"/>
          </a:p>
        </p:txBody>
      </p:sp>
      <p:sp>
        <p:nvSpPr>
          <p:cNvPr id="6" name="Text Placeholder 5"/>
          <p:cNvSpPr>
            <a:spLocks noGrp="1"/>
          </p:cNvSpPr>
          <p:nvPr>
            <p:ph type="body" sz="quarter" idx="13"/>
          </p:nvPr>
        </p:nvSpPr>
        <p:spPr>
          <a:xfrm>
            <a:off x="274320" y="1536192"/>
            <a:ext cx="3078480" cy="5321808"/>
          </a:xfrm>
        </p:spPr>
        <p:txBody>
          <a:bodyPr>
            <a:normAutofit fontScale="92500" lnSpcReduction="10000"/>
          </a:bodyPr>
          <a:lstStyle/>
          <a:p>
            <a:r>
              <a:rPr lang="en-US" i="1" dirty="0"/>
              <a:t>"I hereby declare, on oath, that I absolutely and entirely renounce and abjure all allegiance and fidelity to any foreign prince, potentate, state or sovereignty, of whom or which I have heretofore been a subject or citizen; that I will support and defend the Constitution and laws of the United States of America against all enemies, foreign and domestic; that I will bear true faith and allegiance to the same; that I will bear arms on behalf of the United States when required by the law; that I will perform noncombatant service in the armed forces of the United States when required by the law; that I will perform work of national importance under civilian direction when required by the law; and that I take this obligation freely without any mental reservation or purpose of evasion; so help me God."</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0004" b="10004"/>
          <a:stretch>
            <a:fillRect/>
          </a:stretch>
        </p:blipFill>
        <p:spPr/>
      </p:pic>
    </p:spTree>
    <p:extLst>
      <p:ext uri="{BB962C8B-B14F-4D97-AF65-F5344CB8AC3E}">
        <p14:creationId xmlns:p14="http://schemas.microsoft.com/office/powerpoint/2010/main" val="79460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The 14</a:t>
            </a:r>
            <a:r>
              <a:rPr lang="en-US" u="sng" baseline="30000" dirty="0" smtClean="0"/>
              <a:t>th</a:t>
            </a:r>
            <a:r>
              <a:rPr lang="en-US" u="sng" dirty="0" smtClean="0"/>
              <a:t> Amendment to the Constitution</a:t>
            </a:r>
            <a:endParaRPr lang="en-US" u="sng" dirty="0"/>
          </a:p>
        </p:txBody>
      </p:sp>
      <p:sp>
        <p:nvSpPr>
          <p:cNvPr id="6" name="Content Placeholder 5"/>
          <p:cNvSpPr>
            <a:spLocks noGrp="1"/>
          </p:cNvSpPr>
          <p:nvPr>
            <p:ph sz="quarter" idx="13"/>
          </p:nvPr>
        </p:nvSpPr>
        <p:spPr/>
        <p:txBody>
          <a:bodyPr/>
          <a:lstStyle/>
          <a:p>
            <a:pPr marL="0" indent="0">
              <a:buNone/>
            </a:pPr>
            <a:endParaRPr lang="en-US" b="1" u="sng" dirty="0" smtClean="0"/>
          </a:p>
          <a:p>
            <a:pPr marL="0" indent="0">
              <a:buNone/>
            </a:pPr>
            <a:endParaRPr lang="en-US" b="1" u="sng" dirty="0"/>
          </a:p>
          <a:p>
            <a:pPr marL="0" indent="0">
              <a:buNone/>
            </a:pPr>
            <a:r>
              <a:rPr lang="en-US" b="1" u="sng" dirty="0" smtClean="0"/>
              <a:t>Section </a:t>
            </a:r>
            <a:r>
              <a:rPr lang="en-US" b="1" u="sng" dirty="0"/>
              <a:t>1.</a:t>
            </a:r>
            <a:r>
              <a:rPr lang="en-US" dirty="0"/>
              <a:t> All persons born or naturalized in the United States, and subject to the jurisdiction thereof, are citizens of the United States and of the State wherein they reside. </a:t>
            </a:r>
            <a:r>
              <a:rPr lang="en-US" i="1" u="sng" dirty="0"/>
              <a:t>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 </a:t>
            </a:r>
          </a:p>
        </p:txBody>
      </p:sp>
    </p:spTree>
    <p:extLst>
      <p:ext uri="{BB962C8B-B14F-4D97-AF65-F5344CB8AC3E}">
        <p14:creationId xmlns:p14="http://schemas.microsoft.com/office/powerpoint/2010/main" val="3422979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Definitions</a:t>
            </a:r>
            <a:r>
              <a:rPr lang="en-US" dirty="0" smtClean="0"/>
              <a:t>:</a:t>
            </a:r>
            <a:endParaRPr lang="en-US" dirty="0"/>
          </a:p>
        </p:txBody>
      </p:sp>
      <p:sp>
        <p:nvSpPr>
          <p:cNvPr id="3" name="Content Placeholder 2"/>
          <p:cNvSpPr>
            <a:spLocks noGrp="1"/>
          </p:cNvSpPr>
          <p:nvPr>
            <p:ph sz="quarter" idx="13"/>
          </p:nvPr>
        </p:nvSpPr>
        <p:spPr/>
        <p:txBody>
          <a:bodyPr/>
          <a:lstStyle/>
          <a:p>
            <a:endParaRPr lang="en-US" dirty="0" smtClean="0"/>
          </a:p>
          <a:p>
            <a:pPr marL="0" indent="0">
              <a:buNone/>
            </a:pPr>
            <a:endParaRPr lang="en-US" dirty="0"/>
          </a:p>
          <a:p>
            <a:pPr marL="0" indent="0">
              <a:buNone/>
            </a:pPr>
            <a:r>
              <a:rPr lang="en-US" dirty="0" smtClean="0"/>
              <a:t>An </a:t>
            </a:r>
            <a:r>
              <a:rPr lang="en-US" b="1" i="1" u="sng" dirty="0" smtClean="0"/>
              <a:t>alien</a:t>
            </a:r>
            <a:r>
              <a:rPr lang="en-US" dirty="0" smtClean="0"/>
              <a:t> is a citizen of one country that lives in another country.  They may do this in accordance with the law or illegally. </a:t>
            </a:r>
          </a:p>
          <a:p>
            <a:pPr marL="0" indent="0">
              <a:buNone/>
            </a:pPr>
            <a:endParaRPr lang="en-US" dirty="0"/>
          </a:p>
          <a:p>
            <a:pPr marL="0" indent="0">
              <a:buNone/>
            </a:pPr>
            <a:endParaRPr lang="en-US" dirty="0" smtClean="0"/>
          </a:p>
          <a:p>
            <a:pPr marL="0" indent="0">
              <a:buNone/>
            </a:pPr>
            <a:r>
              <a:rPr lang="en-US" dirty="0" smtClean="0"/>
              <a:t>A </a:t>
            </a:r>
            <a:r>
              <a:rPr lang="en-US" b="1" i="1" u="sng" dirty="0" smtClean="0"/>
              <a:t>naturalized citizen</a:t>
            </a:r>
            <a:r>
              <a:rPr lang="en-US" dirty="0" smtClean="0"/>
              <a:t> is one who has gone through the process of becoming a citizen. </a:t>
            </a:r>
          </a:p>
          <a:p>
            <a:pPr marL="0" indent="0">
              <a:buNone/>
            </a:pPr>
            <a:endParaRPr lang="en-US" dirty="0"/>
          </a:p>
          <a:p>
            <a:pPr marL="0" indent="0">
              <a:buNone/>
            </a:pPr>
            <a:r>
              <a:rPr lang="en-US" dirty="0" smtClean="0"/>
              <a:t>A </a:t>
            </a:r>
            <a:r>
              <a:rPr lang="en-US" b="1" i="1" u="sng" dirty="0" smtClean="0"/>
              <a:t>citizen</a:t>
            </a:r>
            <a:r>
              <a:rPr lang="en-US" dirty="0" smtClean="0"/>
              <a:t> is a person with certain rights and duties under the government.</a:t>
            </a:r>
            <a:endParaRPr lang="en-US" dirty="0"/>
          </a:p>
        </p:txBody>
      </p:sp>
    </p:spTree>
    <p:extLst>
      <p:ext uri="{BB962C8B-B14F-4D97-AF65-F5344CB8AC3E}">
        <p14:creationId xmlns:p14="http://schemas.microsoft.com/office/powerpoint/2010/main" val="3058066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b="1" i="1" u="sng" dirty="0" smtClean="0"/>
              <a:t>Matching Activity</a:t>
            </a:r>
            <a:r>
              <a:rPr lang="en-US" dirty="0" smtClean="0"/>
              <a:t>.</a:t>
            </a:r>
            <a:endParaRPr lang="en-US" dirty="0"/>
          </a:p>
        </p:txBody>
      </p:sp>
      <p:sp>
        <p:nvSpPr>
          <p:cNvPr id="4" name="Title 3"/>
          <p:cNvSpPr>
            <a:spLocks noGrp="1"/>
          </p:cNvSpPr>
          <p:nvPr>
            <p:ph type="title"/>
          </p:nvPr>
        </p:nvSpPr>
        <p:spPr/>
        <p:txBody>
          <a:bodyPr>
            <a:normAutofit/>
          </a:bodyPr>
          <a:lstStyle/>
          <a:p>
            <a:r>
              <a:rPr lang="en-US" sz="3200" dirty="0" smtClean="0"/>
              <a:t>Rights, responsibilities and the characteristics of democratic governments. </a:t>
            </a:r>
            <a:endParaRPr lang="en-US" sz="3200" dirty="0"/>
          </a:p>
        </p:txBody>
      </p:sp>
    </p:spTree>
    <p:extLst>
      <p:ext uri="{BB962C8B-B14F-4D97-AF65-F5344CB8AC3E}">
        <p14:creationId xmlns:p14="http://schemas.microsoft.com/office/powerpoint/2010/main" val="3470515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1.  </a:t>
            </a:r>
            <a:r>
              <a:rPr lang="en-US" u="sng" dirty="0" smtClean="0"/>
              <a:t>Democracy</a:t>
            </a:r>
            <a:endParaRPr lang="en-US" u="sng" dirty="0"/>
          </a:p>
        </p:txBody>
      </p:sp>
      <p:sp>
        <p:nvSpPr>
          <p:cNvPr id="5" name="Content Placeholder 4"/>
          <p:cNvSpPr>
            <a:spLocks noGrp="1"/>
          </p:cNvSpPr>
          <p:nvPr>
            <p:ph sz="quarter" idx="13"/>
          </p:nvPr>
        </p:nvSpPr>
        <p:spPr/>
        <p:txBody>
          <a:bodyPr/>
          <a:lstStyle/>
          <a:p>
            <a:pPr marL="0" indent="0">
              <a:buNone/>
            </a:pPr>
            <a:endParaRPr lang="en-US" dirty="0"/>
          </a:p>
          <a:p>
            <a:pPr marL="0" indent="0">
              <a:buNone/>
            </a:pPr>
            <a:r>
              <a:rPr lang="en-US" dirty="0" smtClean="0"/>
              <a:t>In a functioning democracy, majority rules.  But in order for a democracy to function, minority rights must be protected as well.</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687782"/>
            <a:ext cx="4953000" cy="3826435"/>
          </a:xfrm>
          <a:prstGeom prst="rect">
            <a:avLst/>
          </a:prstGeom>
        </p:spPr>
      </p:pic>
    </p:spTree>
    <p:extLst>
      <p:ext uri="{BB962C8B-B14F-4D97-AF65-F5344CB8AC3E}">
        <p14:creationId xmlns:p14="http://schemas.microsoft.com/office/powerpoint/2010/main" val="191358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rot="1066120">
            <a:off x="5798376" y="4025963"/>
            <a:ext cx="2882194" cy="2994487"/>
          </a:xfrm>
          <a:prstGeom prst="rect">
            <a:avLst/>
          </a:prstGeom>
        </p:spPr>
      </p:pic>
      <p:sp>
        <p:nvSpPr>
          <p:cNvPr id="2" name="Title 1"/>
          <p:cNvSpPr>
            <a:spLocks noGrp="1"/>
          </p:cNvSpPr>
          <p:nvPr>
            <p:ph type="title"/>
          </p:nvPr>
        </p:nvSpPr>
        <p:spPr/>
        <p:txBody>
          <a:bodyPr/>
          <a:lstStyle/>
          <a:p>
            <a:r>
              <a:rPr lang="en-US" dirty="0" smtClean="0"/>
              <a:t>2.  “Consent of the governed”</a:t>
            </a:r>
            <a:endParaRPr lang="en-US" dirty="0"/>
          </a:p>
        </p:txBody>
      </p:sp>
      <p:sp>
        <p:nvSpPr>
          <p:cNvPr id="3" name="Content Placeholder 2"/>
          <p:cNvSpPr>
            <a:spLocks noGrp="1"/>
          </p:cNvSpPr>
          <p:nvPr>
            <p:ph sz="quarter" idx="13"/>
          </p:nvPr>
        </p:nvSpPr>
        <p:spPr/>
        <p:txBody>
          <a:bodyPr/>
          <a:lstStyle/>
          <a:p>
            <a:pPr marL="0" indent="0">
              <a:buNone/>
            </a:pPr>
            <a:endParaRPr lang="en-US" dirty="0" smtClean="0"/>
          </a:p>
          <a:p>
            <a:pPr marL="0" indent="0">
              <a:buNone/>
            </a:pPr>
            <a:r>
              <a:rPr lang="en-US" dirty="0" smtClean="0"/>
              <a:t>“That </a:t>
            </a:r>
            <a:r>
              <a:rPr lang="en-US" dirty="0"/>
              <a:t>to secure these rights, Governments are instituted among Men, deriving their just powers from the consent of the governed, —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a:t>
            </a:r>
            <a:r>
              <a:rPr lang="en-US" dirty="0" smtClean="0"/>
              <a:t>Happiness.” </a:t>
            </a:r>
            <a:endParaRPr lang="en-US" dirty="0"/>
          </a:p>
        </p:txBody>
      </p:sp>
    </p:spTree>
    <p:extLst>
      <p:ext uri="{BB962C8B-B14F-4D97-AF65-F5344CB8AC3E}">
        <p14:creationId xmlns:p14="http://schemas.microsoft.com/office/powerpoint/2010/main" val="32126764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emplate>
  <TotalTime>56</TotalTime>
  <Words>865</Words>
  <Application>Microsoft Office PowerPoint</Application>
  <PresentationFormat>On-screen Show (4:3)</PresentationFormat>
  <Paragraphs>79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Soho</vt:lpstr>
      <vt:lpstr>Rights and responsibilities of citizens in the United States of America</vt:lpstr>
      <vt:lpstr>Four (4) ways to become a United States citizen.</vt:lpstr>
      <vt:lpstr>Requirements of the Naturalization Process</vt:lpstr>
      <vt:lpstr>Swearing an Oath of Loyalty to the USA</vt:lpstr>
      <vt:lpstr>The 14th Amendment to the Constitution</vt:lpstr>
      <vt:lpstr>Definitions:</vt:lpstr>
      <vt:lpstr>Rights, responsibilities and the characteristics of democratic governments. </vt:lpstr>
      <vt:lpstr>1.  Democracy</vt:lpstr>
      <vt:lpstr>2.  “Consent of the governed”</vt:lpstr>
      <vt:lpstr>3.  Representative Government</vt:lpstr>
      <vt:lpstr>4.  Limited Government</vt:lpstr>
      <vt:lpstr>5.  Rule of Law</vt:lpstr>
      <vt:lpstr>Rights and duties of citizens of the United States</vt:lpstr>
      <vt:lpstr>Rights and Duties of American Citizens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Rights and responsibilities of citizens in the United States of America</dc:title>
  <dc:creator>Adam</dc:creator>
  <cp:lastModifiedBy>Adam</cp:lastModifiedBy>
  <cp:revision>5</cp:revision>
  <dcterms:created xsi:type="dcterms:W3CDTF">2013-07-22T02:10:19Z</dcterms:created>
  <dcterms:modified xsi:type="dcterms:W3CDTF">2013-07-22T03:07:05Z</dcterms:modified>
</cp:coreProperties>
</file>